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6" r:id="rId6"/>
    <p:sldId id="275" r:id="rId7"/>
    <p:sldId id="277" r:id="rId8"/>
    <p:sldId id="294" r:id="rId9"/>
    <p:sldId id="301" r:id="rId10"/>
    <p:sldId id="297" r:id="rId11"/>
    <p:sldId id="302" r:id="rId12"/>
    <p:sldId id="298" r:id="rId13"/>
    <p:sldId id="299" r:id="rId14"/>
    <p:sldId id="300" r:id="rId15"/>
    <p:sldId id="288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71627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8722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1120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470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0019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645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366" y="1076726"/>
            <a:ext cx="5141191" cy="2967641"/>
          </a:xfrm>
        </p:spPr>
        <p:txBody>
          <a:bodyPr/>
          <a:lstStyle/>
          <a:p>
            <a:r>
              <a:rPr lang="en-US" altLang="zh-CN" dirty="0"/>
              <a:t>Identify counterfeit product reviews by bots on E-commerce Platform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Avis Massey</a:t>
            </a:r>
          </a:p>
          <a:p>
            <a:r>
              <a:rPr lang="en-US" dirty="0"/>
              <a:t>x21199752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432" y="310736"/>
            <a:ext cx="6876951" cy="1385542"/>
          </a:xfrm>
        </p:spPr>
        <p:txBody>
          <a:bodyPr anchor="t"/>
          <a:lstStyle/>
          <a:p>
            <a:pPr algn="ctr"/>
            <a:r>
              <a:rPr lang="en-US" sz="3600" dirty="0"/>
              <a:t>BERT vs </a:t>
            </a:r>
            <a:r>
              <a:rPr lang="en-US" sz="3600" dirty="0" err="1"/>
              <a:t>RoBERTa</a:t>
            </a:r>
            <a:r>
              <a:rPr lang="en-US" sz="3600" dirty="0"/>
              <a:t> vs </a:t>
            </a:r>
            <a:r>
              <a:rPr lang="en-US" sz="3600" dirty="0" err="1"/>
              <a:t>DistilBERT</a:t>
            </a:r>
            <a:r>
              <a:rPr lang="en-US" sz="3600" dirty="0"/>
              <a:t> vs ALBERT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D94F-823A-6CF3-1A94-FB673AC77508}"/>
              </a:ext>
            </a:extLst>
          </p:cNvPr>
          <p:cNvSpPr txBox="1"/>
          <p:nvPr/>
        </p:nvSpPr>
        <p:spPr>
          <a:xfrm>
            <a:off x="1246632" y="2471052"/>
            <a:ext cx="2875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j-ea"/>
                <a:cs typeface="+mj-cs"/>
              </a:rPr>
              <a:t>Model Evaluation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47F80-6051-AB31-24E0-C35374E6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27" y="1614757"/>
            <a:ext cx="6493656" cy="46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432" y="310736"/>
            <a:ext cx="6876951" cy="1385542"/>
          </a:xfrm>
        </p:spPr>
        <p:txBody>
          <a:bodyPr anchor="t"/>
          <a:lstStyle/>
          <a:p>
            <a:pPr algn="ctr"/>
            <a:r>
              <a:rPr lang="en-US" sz="3600" dirty="0"/>
              <a:t>ALL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D94F-823A-6CF3-1A94-FB673AC77508}"/>
              </a:ext>
            </a:extLst>
          </p:cNvPr>
          <p:cNvSpPr txBox="1"/>
          <p:nvPr/>
        </p:nvSpPr>
        <p:spPr>
          <a:xfrm>
            <a:off x="1246632" y="2471052"/>
            <a:ext cx="2875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j-ea"/>
                <a:cs typeface="+mj-cs"/>
              </a:rPr>
              <a:t>Model Evaluation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7336E-F443-5EF2-9778-042DF80C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98" y="1026698"/>
            <a:ext cx="7620899" cy="51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1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0" y="785955"/>
            <a:ext cx="9823998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9970" y="1948070"/>
            <a:ext cx="5027279" cy="3312208"/>
          </a:xfrm>
        </p:spPr>
        <p:txBody>
          <a:bodyPr/>
          <a:lstStyle/>
          <a:p>
            <a:r>
              <a:rPr lang="en-US" sz="2800" dirty="0" err="1"/>
              <a:t>DistilBERT</a:t>
            </a:r>
            <a:r>
              <a:rPr lang="en-US" sz="2800" dirty="0"/>
              <a:t> out performed all the models considering the performance metrics of accuracy – 93%, F1- score – 0.93 and computation time – 680 secs.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Avis Massey </a:t>
            </a:r>
          </a:p>
          <a:p>
            <a:r>
              <a:rPr lang="en-US" dirty="0"/>
              <a:t>x21199752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2171612"/>
          </a:xfrm>
        </p:spPr>
        <p:txBody>
          <a:bodyPr/>
          <a:lstStyle/>
          <a:p>
            <a:r>
              <a:rPr lang="en-US" dirty="0"/>
              <a:t>Importance of Detecting False Reviews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4954" y="2558464"/>
            <a:ext cx="4831446" cy="34182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Enhance Customer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rgbClr val="FAFAFA"/>
                </a:solidFill>
                <a:effectLst/>
                <a:latin typeface="Roboto" panose="02000000000000000000" pitchFamily="2" charset="0"/>
              </a:rPr>
              <a:t>Protects Consumers</a:t>
            </a:r>
            <a:endParaRPr lang="en-US" sz="3200" b="0" i="0" dirty="0">
              <a:solidFill>
                <a:srgbClr val="FAFAFA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rgbClr val="FAFAFA"/>
                </a:solidFill>
                <a:effectLst/>
                <a:latin typeface="Roboto" panose="02000000000000000000" pitchFamily="2" charset="0"/>
              </a:rPr>
              <a:t>Preserves Brand Reputation</a:t>
            </a:r>
            <a:endParaRPr lang="en-US" sz="32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844725"/>
            <a:ext cx="4184100" cy="2511972"/>
          </a:xfrm>
        </p:spPr>
        <p:txBody>
          <a:bodyPr/>
          <a:lstStyle/>
          <a:p>
            <a:r>
              <a:rPr lang="en-US" dirty="0"/>
              <a:t>Types of Fake Product Reviews and How to Identify Them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PAID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BOT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AI-Generated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Sockpuppet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Self-Branding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721" y="702365"/>
            <a:ext cx="6069495" cy="5340626"/>
          </a:xfrm>
        </p:spPr>
        <p:txBody>
          <a:bodyPr/>
          <a:lstStyle/>
          <a:p>
            <a:pPr algn="ctr"/>
            <a:r>
              <a:rPr lang="en-US" sz="4000" i="0" dirty="0">
                <a:solidFill>
                  <a:srgbClr val="FAFAFA"/>
                </a:solidFill>
                <a:effectLst/>
              </a:rPr>
              <a:t>How to detect and identify counterfeit product reviews authored by automated bots on ecommerce platforms by utilizing various machine learning techniques and methodologies?</a:t>
            </a:r>
            <a:endParaRPr lang="en-US" sz="4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61323" y="2845904"/>
            <a:ext cx="2279374" cy="1166192"/>
          </a:xfrm>
        </p:spPr>
        <p:txBody>
          <a:bodyPr/>
          <a:lstStyle/>
          <a:p>
            <a:r>
              <a:rPr lang="en-US" sz="2800" dirty="0"/>
              <a:t>RESEARCH</a:t>
            </a:r>
          </a:p>
          <a:p>
            <a:r>
              <a:rPr lang="en-US" sz="2800" dirty="0"/>
              <a:t>QUESTION</a:t>
            </a:r>
          </a:p>
          <a:p>
            <a:endParaRPr lang="en-US" sz="28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675861"/>
            <a:ext cx="5605669" cy="5022574"/>
          </a:xfrm>
        </p:spPr>
        <p:txBody>
          <a:bodyPr anchor="ctr"/>
          <a:lstStyle/>
          <a:p>
            <a:r>
              <a:rPr lang="en-US" dirty="0"/>
              <a:t>- CRISP-DM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Business Understanding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Data Understanding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Data Processing and Modelling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Evaluation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D94F-823A-6CF3-1A94-FB673AC77508}"/>
              </a:ext>
            </a:extLst>
          </p:cNvPr>
          <p:cNvSpPr txBox="1"/>
          <p:nvPr/>
        </p:nvSpPr>
        <p:spPr>
          <a:xfrm>
            <a:off x="1431236" y="2756452"/>
            <a:ext cx="2888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j-ea"/>
                <a:cs typeface="+mj-cs"/>
              </a:rPr>
              <a:t>Methodology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432" y="310736"/>
            <a:ext cx="6876951" cy="1385542"/>
          </a:xfrm>
        </p:spPr>
        <p:txBody>
          <a:bodyPr anchor="t"/>
          <a:lstStyle/>
          <a:p>
            <a:pPr algn="ctr"/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D94F-823A-6CF3-1A94-FB673AC77508}"/>
              </a:ext>
            </a:extLst>
          </p:cNvPr>
          <p:cNvSpPr txBox="1"/>
          <p:nvPr/>
        </p:nvSpPr>
        <p:spPr>
          <a:xfrm>
            <a:off x="1246632" y="2471052"/>
            <a:ext cx="2875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j-ea"/>
                <a:cs typeface="+mj-cs"/>
              </a:rPr>
              <a:t>Design Specification</a:t>
            </a:r>
            <a:endParaRPr lang="en-IN" sz="3200" dirty="0"/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42906E86-79DC-8E81-E349-B32E2D44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54" y="1155294"/>
            <a:ext cx="8038622" cy="4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0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844725"/>
            <a:ext cx="5180398" cy="2511972"/>
          </a:xfrm>
        </p:spPr>
        <p:txBody>
          <a:bodyPr/>
          <a:lstStyle/>
          <a:p>
            <a:r>
              <a:rPr lang="en-US" dirty="0"/>
              <a:t>Implementation of Machine </a:t>
            </a:r>
            <a:r>
              <a:rPr lang="en-US" dirty="0" err="1"/>
              <a:t>Learnining</a:t>
            </a:r>
            <a:r>
              <a:rPr lang="en-US" dirty="0"/>
              <a:t> Models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3600" dirty="0"/>
              <a:t>LSTM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3600" dirty="0"/>
              <a:t>CNN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3600" dirty="0"/>
              <a:t>BERT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3600" dirty="0"/>
              <a:t>ALBERT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10055" y="4617211"/>
            <a:ext cx="2035723" cy="1075689"/>
          </a:xfrm>
        </p:spPr>
        <p:txBody>
          <a:bodyPr/>
          <a:lstStyle/>
          <a:p>
            <a:r>
              <a:rPr lang="en-US" sz="2800" dirty="0" err="1"/>
              <a:t>DistilBERT</a:t>
            </a:r>
            <a:endParaRPr lang="en-US" sz="28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B2834-6D71-6B89-6AAE-8E92F508EEFE}"/>
              </a:ext>
            </a:extLst>
          </p:cNvPr>
          <p:cNvSpPr txBox="1"/>
          <p:nvPr/>
        </p:nvSpPr>
        <p:spPr>
          <a:xfrm>
            <a:off x="5595730" y="3066156"/>
            <a:ext cx="1083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SVM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A3FC0-431C-61FB-AF07-0931DA819C27}"/>
              </a:ext>
            </a:extLst>
          </p:cNvPr>
          <p:cNvSpPr txBox="1"/>
          <p:nvPr/>
        </p:nvSpPr>
        <p:spPr>
          <a:xfrm>
            <a:off x="6457121" y="4869107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Abadi" panose="020B0604020104020204" pitchFamily="34" charset="0"/>
              </a:rPr>
              <a:t>RoBERTa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59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366" y="1076726"/>
            <a:ext cx="5141191" cy="2967641"/>
          </a:xfrm>
        </p:spPr>
        <p:txBody>
          <a:bodyPr/>
          <a:lstStyle/>
          <a:p>
            <a:r>
              <a:rPr lang="en-US" altLang="zh-CN" sz="6600" dirty="0" err="1"/>
              <a:t>Codeartifact</a:t>
            </a:r>
            <a:endParaRPr lang="en-US" sz="6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95827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04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00" y="310736"/>
            <a:ext cx="5605669" cy="556591"/>
          </a:xfrm>
        </p:spPr>
        <p:txBody>
          <a:bodyPr anchor="t"/>
          <a:lstStyle/>
          <a:p>
            <a:r>
              <a:rPr lang="en-US" sz="4400" dirty="0"/>
              <a:t>LSTM vs CNN vs SVM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D94F-823A-6CF3-1A94-FB673AC77508}"/>
              </a:ext>
            </a:extLst>
          </p:cNvPr>
          <p:cNvSpPr txBox="1"/>
          <p:nvPr/>
        </p:nvSpPr>
        <p:spPr>
          <a:xfrm>
            <a:off x="1104171" y="2351782"/>
            <a:ext cx="2875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j-ea"/>
                <a:cs typeface="+mj-cs"/>
              </a:rPr>
              <a:t>Model Evaluation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B3E8C-5469-CBCD-FBBC-26241C9B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69" y="1366217"/>
            <a:ext cx="6472530" cy="46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75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254</TotalTime>
  <Words>200</Words>
  <Application>Microsoft Office PowerPoint</Application>
  <PresentationFormat>Widescreen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Abadi</vt:lpstr>
      <vt:lpstr>Arial</vt:lpstr>
      <vt:lpstr>Calibri</vt:lpstr>
      <vt:lpstr>Posterama Text Black</vt:lpstr>
      <vt:lpstr>Posterama Text SemiBold</vt:lpstr>
      <vt:lpstr>Roboto</vt:lpstr>
      <vt:lpstr>Custom</vt:lpstr>
      <vt:lpstr>Identify counterfeit product reviews by bots on E-commerce Platform</vt:lpstr>
      <vt:lpstr>Importance of Detecting False Reviews</vt:lpstr>
      <vt:lpstr>Types of Fake Product Reviews and How to Identify Them</vt:lpstr>
      <vt:lpstr>How to detect and identify counterfeit product reviews authored by automated bots on ecommerce platforms by utilizing various machine learning techniques and methodologies?</vt:lpstr>
      <vt:lpstr>- CRISP-DM  - Business Understanding   - Data Understanding  - Data Processing and Modelling  - Evaluation  - Deployment</vt:lpstr>
      <vt:lpstr>PowerPoint Presentation</vt:lpstr>
      <vt:lpstr>Implementation of Machine Learnining Models</vt:lpstr>
      <vt:lpstr>Codeartifact</vt:lpstr>
      <vt:lpstr>LSTM vs CNN vs SVM  </vt:lpstr>
      <vt:lpstr>BERT vs RoBERTa vs DistilBERT vs ALBERT</vt:lpstr>
      <vt:lpstr>ALL Models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 counterfeit product reviews by bots on E-commerce Platform</dc:title>
  <dc:creator>Avis Ajay Ronil Massey</dc:creator>
  <cp:lastModifiedBy>Avis Ajay Ronil Massey</cp:lastModifiedBy>
  <cp:revision>6</cp:revision>
  <dcterms:created xsi:type="dcterms:W3CDTF">2023-12-14T01:56:15Z</dcterms:created>
  <dcterms:modified xsi:type="dcterms:W3CDTF">2023-12-14T06:10:25Z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